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notesMasterIdLst>
    <p:notesMasterId r:id="rId24"/>
  </p:notesMasterIdLst>
  <p:sldIdLst>
    <p:sldId id="256" r:id="rId2"/>
    <p:sldId id="258" r:id="rId3"/>
    <p:sldId id="295" r:id="rId4"/>
    <p:sldId id="282" r:id="rId5"/>
    <p:sldId id="279" r:id="rId6"/>
    <p:sldId id="280" r:id="rId7"/>
    <p:sldId id="284" r:id="rId8"/>
    <p:sldId id="281" r:id="rId9"/>
    <p:sldId id="283" r:id="rId10"/>
    <p:sldId id="285" r:id="rId11"/>
    <p:sldId id="287" r:id="rId12"/>
    <p:sldId id="286" r:id="rId13"/>
    <p:sldId id="288" r:id="rId14"/>
    <p:sldId id="289" r:id="rId15"/>
    <p:sldId id="276" r:id="rId16"/>
    <p:sldId id="290" r:id="rId17"/>
    <p:sldId id="268" r:id="rId18"/>
    <p:sldId id="269" r:id="rId19"/>
    <p:sldId id="291" r:id="rId20"/>
    <p:sldId id="292" r:id="rId21"/>
    <p:sldId id="293" r:id="rId22"/>
    <p:sldId id="294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583926"/>
    <a:srgbClr val="1F3406"/>
    <a:srgbClr val="79F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61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A2A68-6452-451A-8DB9-8309D4513482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195BE-9605-48EB-B69F-33B3F4000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1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195BE-9605-48EB-B69F-33B3F40008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u-HU" smtClean="0"/>
              <a:t>Alcím mintájának szerkesztése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u-HU" smtClean="0"/>
              <a:t>Kép beszúrásához kattintson az ikonra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70000"/>
              </a:schemeClr>
            </a:gs>
            <a:gs pos="42000">
              <a:schemeClr val="bg2">
                <a:tint val="83000"/>
                <a:satMod val="320000"/>
              </a:schemeClr>
            </a:gs>
            <a:gs pos="100000">
              <a:srgbClr val="79FB79">
                <a:lumMod val="75000"/>
                <a:lumOff val="25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u-HU" smtClean="0"/>
              <a:t>Mintaszöveg szerkesztése</a:t>
            </a:r>
          </a:p>
          <a:p>
            <a:pPr lvl="1" eaLnBrk="1" latinLnBrk="0" hangingPunct="1"/>
            <a:r>
              <a:rPr kumimoji="0" lang="hu-HU" smtClean="0"/>
              <a:t>Második szint</a:t>
            </a:r>
          </a:p>
          <a:p>
            <a:pPr lvl="2" eaLnBrk="1" latinLnBrk="0" hangingPunct="1"/>
            <a:r>
              <a:rPr kumimoji="0" lang="hu-HU" smtClean="0"/>
              <a:t>Harmadik szint</a:t>
            </a:r>
          </a:p>
          <a:p>
            <a:pPr lvl="3" eaLnBrk="1" latinLnBrk="0" hangingPunct="1"/>
            <a:r>
              <a:rPr kumimoji="0" lang="hu-HU" smtClean="0"/>
              <a:t>Negyedik szint</a:t>
            </a:r>
          </a:p>
          <a:p>
            <a:pPr lvl="4" eaLnBrk="1" latinLnBrk="0" hangingPunct="1"/>
            <a:r>
              <a:rPr kumimoji="0" lang="hu-HU" smtClean="0"/>
              <a:t>Ötödik szint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slide" Target="slide18.xml"/><Relationship Id="rId5" Type="http://schemas.openxmlformats.org/officeDocument/2006/relationships/image" Target="../media/image21.png"/><Relationship Id="rId4" Type="http://schemas.openxmlformats.org/officeDocument/2006/relationships/image" Target="../media/image1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201.png"/><Relationship Id="rId7" Type="http://schemas.openxmlformats.org/officeDocument/2006/relationships/image" Target="../media/image2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6" Type="http://schemas.openxmlformats.org/officeDocument/2006/relationships/slide" Target="slide18.xml"/><Relationship Id="rId5" Type="http://schemas.openxmlformats.org/officeDocument/2006/relationships/image" Target="../media/image25.png"/><Relationship Id="rId4" Type="http://schemas.openxmlformats.org/officeDocument/2006/relationships/image" Target="../media/image2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6.png"/><Relationship Id="rId7" Type="http://schemas.openxmlformats.org/officeDocument/2006/relationships/slide" Target="slide18.xm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31.png"/><Relationship Id="rId7" Type="http://schemas.openxmlformats.org/officeDocument/2006/relationships/slide" Target="slide1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0.png"/><Relationship Id="rId4" Type="http://schemas.openxmlformats.org/officeDocument/2006/relationships/image" Target="../media/image39.png"/><Relationship Id="rId9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slide" Target="slide15.xml"/><Relationship Id="rId18" Type="http://schemas.openxmlformats.org/officeDocument/2006/relationships/slide" Target="slide10.xml"/><Relationship Id="rId3" Type="http://schemas.openxmlformats.org/officeDocument/2006/relationships/image" Target="../media/image42.jpg"/><Relationship Id="rId21" Type="http://schemas.openxmlformats.org/officeDocument/2006/relationships/slide" Target="slide13.xml"/><Relationship Id="rId7" Type="http://schemas.openxmlformats.org/officeDocument/2006/relationships/image" Target="../media/image44.jpg"/><Relationship Id="rId12" Type="http://schemas.openxmlformats.org/officeDocument/2006/relationships/slide" Target="slide5.xml"/><Relationship Id="rId17" Type="http://schemas.openxmlformats.org/officeDocument/2006/relationships/slide" Target="slide9.xml"/><Relationship Id="rId2" Type="http://schemas.openxmlformats.org/officeDocument/2006/relationships/slide" Target="slide21.xml"/><Relationship Id="rId16" Type="http://schemas.openxmlformats.org/officeDocument/2006/relationships/slide" Target="slide8.xml"/><Relationship Id="rId20" Type="http://schemas.openxmlformats.org/officeDocument/2006/relationships/slide" Target="slide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11" Type="http://schemas.openxmlformats.org/officeDocument/2006/relationships/slide" Target="slide4.xml"/><Relationship Id="rId5" Type="http://schemas.openxmlformats.org/officeDocument/2006/relationships/image" Target="../media/image43.jpeg"/><Relationship Id="rId15" Type="http://schemas.openxmlformats.org/officeDocument/2006/relationships/slide" Target="slide7.xml"/><Relationship Id="rId23" Type="http://schemas.openxmlformats.org/officeDocument/2006/relationships/slide" Target="slide16.xml"/><Relationship Id="rId10" Type="http://schemas.openxmlformats.org/officeDocument/2006/relationships/slide" Target="slide3.xml"/><Relationship Id="rId19" Type="http://schemas.openxmlformats.org/officeDocument/2006/relationships/slide" Target="slide11.xml"/><Relationship Id="rId4" Type="http://schemas.openxmlformats.org/officeDocument/2006/relationships/slide" Target="slide22.xml"/><Relationship Id="rId9" Type="http://schemas.openxmlformats.org/officeDocument/2006/relationships/image" Target="../media/image45.jpeg"/><Relationship Id="rId14" Type="http://schemas.openxmlformats.org/officeDocument/2006/relationships/slide" Target="slide6.xml"/><Relationship Id="rId22" Type="http://schemas.openxmlformats.org/officeDocument/2006/relationships/slide" Target="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10" Type="http://schemas.openxmlformats.org/officeDocument/2006/relationships/image" Target="../media/image4.jpeg"/><Relationship Id="rId4" Type="http://schemas.openxmlformats.org/officeDocument/2006/relationships/image" Target="../media/image58.png"/><Relationship Id="rId9" Type="http://schemas.openxmlformats.org/officeDocument/2006/relationships/slide" Target="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slide" Target="slide18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4.jpeg"/><Relationship Id="rId4" Type="http://schemas.openxmlformats.org/officeDocument/2006/relationships/image" Target="../media/image5.png"/><Relationship Id="rId9" Type="http://schemas.openxmlformats.org/officeDocument/2006/relationships/slide" Target="slide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slide" Target="slide1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slide" Target="slide1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slide" Target="slide18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slide" Target="slide18.xml"/><Relationship Id="rId4" Type="http://schemas.openxmlformats.org/officeDocument/2006/relationships/image" Target="../media/image1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3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440820" y="1888942"/>
            <a:ext cx="5723468" cy="1828090"/>
          </a:xfrm>
        </p:spPr>
        <p:txBody>
          <a:bodyPr>
            <a:noAutofit/>
          </a:bodyPr>
          <a:lstStyle/>
          <a:p>
            <a:r>
              <a:rPr lang="en-NZ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Is delay always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/>
            </a:r>
            <a:b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39652" y="3878960"/>
            <a:ext cx="6264696" cy="2124416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NZ" sz="3400" b="1" u="sng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Nikolett</a:t>
            </a:r>
            <a:r>
              <a:rPr lang="en-NZ" sz="3400" b="1" u="sng" dirty="0" smtClean="0">
                <a:solidFill>
                  <a:srgbClr val="1F3406"/>
                </a:solidFill>
                <a:latin typeface="Centaur" panose="02030504050205020304" pitchFamily="18" charset="0"/>
              </a:rPr>
              <a:t> </a:t>
            </a:r>
            <a:r>
              <a:rPr lang="en-NZ" sz="3400" b="1" u="sng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Német</a:t>
            </a:r>
            <a:r>
              <a:rPr lang="hu-HU" sz="3400" b="1" u="sng" baseline="300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*</a:t>
            </a:r>
            <a:r>
              <a:rPr lang="en-NZ" sz="3400" b="1" dirty="0" smtClean="0">
                <a:solidFill>
                  <a:srgbClr val="1F3406"/>
                </a:solidFill>
                <a:latin typeface="Centaur" panose="02030504050205020304" pitchFamily="18" charset="0"/>
              </a:rPr>
              <a:t>, Scott Parkins</a:t>
            </a:r>
            <a:endParaRPr lang="hu-HU" sz="3400" b="1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endParaRPr lang="hu-HU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r>
              <a:rPr lang="en-NZ" dirty="0" smtClean="0">
                <a:solidFill>
                  <a:srgbClr val="1F3406"/>
                </a:solidFill>
                <a:latin typeface="Centaur" panose="02030504050205020304" pitchFamily="18" charset="0"/>
              </a:rPr>
              <a:t>University of Auckland,</a:t>
            </a:r>
          </a:p>
          <a:p>
            <a:pPr algn="ctr"/>
            <a:r>
              <a:rPr lang="en-NZ" dirty="0" smtClean="0">
                <a:solidFill>
                  <a:srgbClr val="1F3406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Physics</a:t>
            </a:r>
            <a:r>
              <a:rPr lang="hu-HU" dirty="0" smtClean="0">
                <a:solidFill>
                  <a:srgbClr val="1F340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Seminar</a:t>
            </a:r>
            <a:r>
              <a:rPr lang="hu-HU" dirty="0" smtClean="0">
                <a:solidFill>
                  <a:srgbClr val="1F3406"/>
                </a:solidFill>
                <a:latin typeface="Centaur" panose="02030504050205020304" pitchFamily="18" charset="0"/>
              </a:rPr>
              <a:t> 01/06/16</a:t>
            </a:r>
            <a:endParaRPr lang="en-NZ" dirty="0">
              <a:solidFill>
                <a:srgbClr val="1F3406"/>
              </a:solidFill>
              <a:latin typeface="Centaur" panose="02030504050205020304" pitchFamily="18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3512800" y="6402814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</p:txBody>
      </p:sp>
      <p:pic>
        <p:nvPicPr>
          <p:cNvPr id="6" name="Kép 5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6" y="5157192"/>
            <a:ext cx="1764000" cy="1620000"/>
          </a:xfrm>
          <a:prstGeom prst="rect">
            <a:avLst/>
          </a:prstGeom>
        </p:spPr>
      </p:pic>
      <p:pic>
        <p:nvPicPr>
          <p:cNvPr id="7" name="Kép 6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5157192"/>
            <a:ext cx="1620000" cy="1620000"/>
          </a:xfrm>
          <a:prstGeom prst="rect">
            <a:avLst/>
          </a:prstGeom>
        </p:spPr>
      </p:pic>
      <p:sp>
        <p:nvSpPr>
          <p:cNvPr id="9" name="Cím 1"/>
          <p:cNvSpPr txBox="1">
            <a:spLocks/>
          </p:cNvSpPr>
          <p:nvPr/>
        </p:nvSpPr>
        <p:spPr>
          <a:xfrm>
            <a:off x="251520" y="1744926"/>
            <a:ext cx="8640960" cy="182809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harmful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to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precision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?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  <p:bldP spid="5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spectra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𝝅</m:t>
                    </m:r>
                  </m:oMath>
                </a14:m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endParaRPr lang="en-NZ" sz="6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4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delaymovie_pyrag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2000" y="1268760"/>
            <a:ext cx="7200000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6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48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𝝅</m:t>
                    </m:r>
                  </m:oMath>
                </a14:m>
                <a:endParaRPr lang="en-NZ" sz="4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2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4536504" cy="4392489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compared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resonance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Reduced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power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No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significant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a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finite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related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800">
                            <a:solidFill>
                              <a:srgbClr val="583926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8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80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8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8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8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80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8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Stable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while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0≤</m:t>
                    </m:r>
                    <m:d>
                      <m:dPr>
                        <m:begChr m:val="|"/>
                        <m:endChr m:val="|"/>
                        <m:ctrlP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≤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𝜅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𝑘</m:t>
                    </m:r>
                  </m:oMath>
                </a14:m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4536504" cy="4392489"/>
              </a:xfrm>
              <a:blipFill rotWithShape="1">
                <a:blip r:embed="rId3"/>
                <a:stretch>
                  <a:fillRect l="-1344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13136"/>
            <a:ext cx="3758720" cy="3240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251520" y="5445224"/>
                <a:ext cx="7056784" cy="1152129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Pyragas-type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400" baseline="45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where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1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445224"/>
                <a:ext cx="7056784" cy="1152129"/>
              </a:xfrm>
              <a:prstGeom prst="rect">
                <a:avLst/>
              </a:prstGeom>
              <a:blipFill rotWithShape="1">
                <a:blip r:embed="rId5"/>
                <a:stretch>
                  <a:fillRect l="-864" t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</p:spPr>
            <p:txBody>
              <a:bodyPr vert="horz">
                <a:normAutofit fontScale="775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=0.933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</m:oMath>
                  </m:oMathPara>
                </a14:m>
                <a:endParaRPr lang="hu-HU" b="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=3,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églalap 10"/>
              <p:cNvSpPr/>
              <p:nvPr/>
            </p:nvSpPr>
            <p:spPr>
              <a:xfrm>
                <a:off x="7156844" y="5983211"/>
                <a:ext cx="1735636" cy="614142"/>
              </a:xfrm>
              <a:prstGeom prst="rect">
                <a:avLst/>
              </a:prstGeom>
              <a:ln w="19050">
                <a:solidFill>
                  <a:srgbClr val="58392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4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|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14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rgbClr val="583926"/>
                  </a:solidFill>
                </a:endParaRPr>
              </a:p>
            </p:txBody>
          </p:sp>
        </mc:Choice>
        <mc:Fallback xmlns="">
          <p:sp>
            <p:nvSpPr>
              <p:cNvPr id="11" name="Téglalap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844" y="5983211"/>
                <a:ext cx="1735636" cy="61414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19050">
                <a:solidFill>
                  <a:srgbClr val="58392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églalap 11"/>
          <p:cNvSpPr/>
          <p:nvPr/>
        </p:nvSpPr>
        <p:spPr>
          <a:xfrm>
            <a:off x="251520" y="6608385"/>
            <a:ext cx="22487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K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Pyragas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PLA,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</a:t>
            </a:r>
            <a:endParaRPr lang="en-US" sz="1000" b="1" dirty="0"/>
          </a:p>
        </p:txBody>
      </p:sp>
      <p:pic>
        <p:nvPicPr>
          <p:cNvPr id="15" name="Picture 4" descr="C:\Users\niki\AppData\Local\Microsoft\Windows\INetCache\IE\HEEOQ77Q\Pounamu_3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78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3" grpId="0" uiExpand="1" build="p"/>
      <p:bldP spid="8" grpId="0" uiExpand="1" build="p"/>
      <p:bldP spid="9" grpId="0" build="p"/>
      <p:bldP spid="10" grpId="0" uiExpand="1" build="p"/>
      <p:bldP spid="11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spectra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𝟎</m:t>
                    </m:r>
                  </m:oMath>
                </a14:m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endParaRPr lang="en-NZ" sz="6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4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delaymovie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2000" y="1268760"/>
            <a:ext cx="7200000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4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𝟎</m:t>
                    </m:r>
                  </m:oMath>
                </a14:m>
                <a:endParaRPr lang="en-NZ" sz="4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2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4536504" cy="532859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symmetric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compared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off-resonant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power</a:t>
                </a:r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dependent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peaks</a:t>
                </a:r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related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Characteristic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17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170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170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hu-HU" sz="1700">
                          <a:solidFill>
                            <a:srgbClr val="583926"/>
                          </a:solidFill>
                          <a:latin typeface="Cambria Math"/>
                        </a:rPr>
                        <m:t>   </m:t>
                      </m:r>
                    </m:oMath>
                  </m:oMathPara>
                </a14:m>
                <a:endParaRPr lang="hu-HU" sz="17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hu-HU" sz="17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17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17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arccos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u-HU" sz="17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hu-HU" sz="17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hu-HU" sz="17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hu-HU" sz="1700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𝜅</m:t>
                                      </m:r>
                                    </m:num>
                                    <m:den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17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17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17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17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hu-HU" sz="17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17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170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𝜅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17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:endParaRPr lang="hu-HU" sz="1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4536504" cy="5328594"/>
              </a:xfrm>
              <a:blipFill rotWithShape="1">
                <a:blip r:embed="rId3"/>
                <a:stretch>
                  <a:fillRect l="-1344" t="-915" r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</p:spPr>
            <p:txBody>
              <a:bodyPr vert="horz">
                <a:normAutofit fontScale="775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</m:oMath>
                  </m:oMathPara>
                </a14:m>
                <a:endParaRPr lang="hu-HU" b="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13136"/>
            <a:ext cx="3758719" cy="3240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églalap 4"/>
              <p:cNvSpPr/>
              <p:nvPr/>
            </p:nvSpPr>
            <p:spPr>
              <a:xfrm>
                <a:off x="7156844" y="5983210"/>
                <a:ext cx="1735636" cy="614142"/>
              </a:xfrm>
              <a:prstGeom prst="rect">
                <a:avLst/>
              </a:prstGeom>
              <a:ln>
                <a:solidFill>
                  <a:srgbClr val="58392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4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|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14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rgbClr val="583926"/>
                  </a:solidFill>
                </a:endParaRPr>
              </a:p>
            </p:txBody>
          </p:sp>
        </mc:Choice>
        <mc:Fallback xmlns="">
          <p:sp>
            <p:nvSpPr>
              <p:cNvPr id="5" name="Téglalap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844" y="5983210"/>
                <a:ext cx="1735636" cy="6141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rgbClr val="58392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4" descr="C:\Users\niki\AppData\Local\Microsoft\Windows\INetCache\IE\HEEOQ77Q\Pounamu_3[1]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24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3" grpId="0" uiExpand="1" build="p"/>
      <p:bldP spid="9" grpId="0" build="p"/>
      <p:bldP spid="10" grpId="0" build="p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Effect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loss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in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the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loop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0" y="1268759"/>
                <a:ext cx="8640960" cy="208823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NZ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200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2000" i="1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𝐿</m:t>
                          </m:r>
                          <m:sSub>
                            <m:sSubPr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20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20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hu-HU" sz="200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fluctuations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allowed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detuning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shift, etc.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59"/>
                <a:ext cx="8640960" cy="2088233"/>
              </a:xfrm>
              <a:prstGeom prst="rect">
                <a:avLst/>
              </a:prstGeom>
              <a:blipFill rotWithShape="1">
                <a:blip r:embed="rId2"/>
                <a:stretch>
                  <a:fillRect l="-705" t="-875" b="-4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églalap 13"/>
          <p:cNvSpPr/>
          <p:nvPr/>
        </p:nvSpPr>
        <p:spPr>
          <a:xfrm>
            <a:off x="360000" y="3356993"/>
            <a:ext cx="8424000" cy="3159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3" r="4337"/>
          <a:stretch/>
        </p:blipFill>
        <p:spPr>
          <a:xfrm>
            <a:off x="360000" y="3779205"/>
            <a:ext cx="4212000" cy="2736787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3" r="4209"/>
          <a:stretch/>
        </p:blipFill>
        <p:spPr>
          <a:xfrm>
            <a:off x="4566324" y="3779205"/>
            <a:ext cx="4217676" cy="273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3356992"/>
                <a:ext cx="4320480" cy="324035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3356992"/>
                <a:ext cx="4320480" cy="3240359"/>
              </a:xfr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572000" y="3356993"/>
                <a:ext cx="4320480" cy="324036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56993"/>
                <a:ext cx="4320480" cy="32403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4" descr="C:\Users\niki\AppData\Local\Microsoft\Windows\INetCache\IE\HEEOQ77Q\Pounamu_3[1]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07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9" grpId="0" build="p"/>
      <p:bldP spid="12" grpId="0" uiExpand="1" build="p"/>
      <p:bldP spid="14" grpId="0" animBg="1"/>
      <p:bldP spid="13" grpId="0" build="p"/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/>
          <p:cNvGrpSpPr/>
          <p:nvPr/>
        </p:nvGrpSpPr>
        <p:grpSpPr>
          <a:xfrm>
            <a:off x="1605144" y="1268760"/>
            <a:ext cx="5933713" cy="5202000"/>
            <a:chOff x="1605144" y="1268760"/>
            <a:chExt cx="5933713" cy="5202000"/>
          </a:xfrm>
        </p:grpSpPr>
        <p:grpSp>
          <p:nvGrpSpPr>
            <p:cNvPr id="79" name="Csoportba foglalás 78"/>
            <p:cNvGrpSpPr/>
            <p:nvPr/>
          </p:nvGrpSpPr>
          <p:grpSpPr>
            <a:xfrm>
              <a:off x="1605144" y="1268760"/>
              <a:ext cx="5933713" cy="5202000"/>
              <a:chOff x="2124773" y="1628800"/>
              <a:chExt cx="4821937" cy="4227322"/>
            </a:xfr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grpSpPr>
          <p:sp>
            <p:nvSpPr>
              <p:cNvPr id="80" name="Téglalap 79"/>
              <p:cNvSpPr/>
              <p:nvPr/>
            </p:nvSpPr>
            <p:spPr>
              <a:xfrm>
                <a:off x="2124773" y="1628800"/>
                <a:ext cx="4821937" cy="42273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1" name="Kép 8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37" t="4780" r="193"/>
              <a:stretch/>
            </p:blipFill>
            <p:spPr>
              <a:xfrm>
                <a:off x="2128590" y="1628800"/>
                <a:ext cx="4818120" cy="4217620"/>
              </a:xfrm>
              <a:prstGeom prst="rect">
                <a:avLst/>
              </a:prstGeom>
              <a:ln w="28575">
                <a:noFill/>
              </a:ln>
            </p:spPr>
          </p:pic>
        </p:grpSp>
        <p:sp>
          <p:nvSpPr>
            <p:cNvPr id="82" name="Felhő 81"/>
            <p:cNvSpPr/>
            <p:nvPr/>
          </p:nvSpPr>
          <p:spPr>
            <a:xfrm>
              <a:off x="2894285" y="4610176"/>
              <a:ext cx="3723446" cy="962603"/>
            </a:xfrm>
            <a:prstGeom prst="clou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rgbClr val="583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F3406"/>
                </a:solidFill>
              </a:endParaRPr>
            </a:p>
          </p:txBody>
        </p:sp>
        <p:sp>
          <p:nvSpPr>
            <p:cNvPr id="83" name="Felhő 82"/>
            <p:cNvSpPr/>
            <p:nvPr/>
          </p:nvSpPr>
          <p:spPr>
            <a:xfrm>
              <a:off x="5073864" y="3373028"/>
              <a:ext cx="1683415" cy="1107510"/>
            </a:xfrm>
            <a:prstGeom prst="clou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rgbClr val="583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F3406"/>
                </a:solidFill>
              </a:endParaRPr>
            </a:p>
          </p:txBody>
        </p:sp>
        <p:sp>
          <p:nvSpPr>
            <p:cNvPr id="84" name="Felhő 83"/>
            <p:cNvSpPr/>
            <p:nvPr/>
          </p:nvSpPr>
          <p:spPr>
            <a:xfrm flipH="1">
              <a:off x="2650633" y="3373028"/>
              <a:ext cx="1683415" cy="1107510"/>
            </a:xfrm>
            <a:prstGeom prst="clou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rgbClr val="583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F3406"/>
                </a:solidFill>
              </a:endParaRPr>
            </a:p>
          </p:txBody>
        </p:sp>
        <p:cxnSp>
          <p:nvCxnSpPr>
            <p:cNvPr id="85" name="Egyenes összekötő nyíllal 84"/>
            <p:cNvCxnSpPr/>
            <p:nvPr/>
          </p:nvCxnSpPr>
          <p:spPr>
            <a:xfrm flipH="1">
              <a:off x="4759331" y="3710878"/>
              <a:ext cx="215114" cy="952396"/>
            </a:xfrm>
            <a:prstGeom prst="straightConnector1">
              <a:avLst/>
            </a:prstGeom>
            <a:ln w="38100">
              <a:solidFill>
                <a:srgbClr val="583926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Egyenes összekötő nyíllal 85"/>
            <p:cNvCxnSpPr/>
            <p:nvPr/>
          </p:nvCxnSpPr>
          <p:spPr>
            <a:xfrm>
              <a:off x="5203636" y="2008445"/>
              <a:ext cx="666112" cy="1385002"/>
            </a:xfrm>
            <a:prstGeom prst="straightConnector1">
              <a:avLst/>
            </a:prstGeom>
            <a:ln w="38100" cap="rnd">
              <a:solidFill>
                <a:srgbClr val="583926"/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gyenes összekötő nyíllal 86"/>
            <p:cNvCxnSpPr/>
            <p:nvPr/>
          </p:nvCxnSpPr>
          <p:spPr>
            <a:xfrm flipH="1">
              <a:off x="3357145" y="2553471"/>
              <a:ext cx="566494" cy="819557"/>
            </a:xfrm>
            <a:prstGeom prst="straightConnector1">
              <a:avLst/>
            </a:prstGeom>
            <a:ln w="38100">
              <a:solidFill>
                <a:srgbClr val="583926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églalap 87"/>
            <p:cNvSpPr/>
            <p:nvPr/>
          </p:nvSpPr>
          <p:spPr>
            <a:xfrm>
              <a:off x="4706171" y="3470489"/>
              <a:ext cx="2327153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without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89" name="Téglalap 88"/>
            <p:cNvSpPr/>
            <p:nvPr/>
          </p:nvSpPr>
          <p:spPr>
            <a:xfrm>
              <a:off x="2730374" y="4774087"/>
              <a:ext cx="3909619" cy="41549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90" name="Téglalap 89"/>
            <p:cNvSpPr/>
            <p:nvPr/>
          </p:nvSpPr>
          <p:spPr>
            <a:xfrm>
              <a:off x="2189909" y="3488209"/>
              <a:ext cx="2606412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>
                  <a:solidFill>
                    <a:srgbClr val="583926"/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 BS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</p:txBody>
        </p:sp>
      </p:grpSp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28548"/>
            <a:ext cx="8928992" cy="5296796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3" name="Felhő 52"/>
          <p:cNvSpPr/>
          <p:nvPr/>
        </p:nvSpPr>
        <p:spPr>
          <a:xfrm>
            <a:off x="2137512" y="2170458"/>
            <a:ext cx="980544" cy="682477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583926"/>
              </a:solidFill>
            </a:endParaRPr>
          </a:p>
        </p:txBody>
      </p:sp>
      <p:sp>
        <p:nvSpPr>
          <p:cNvPr id="54" name="Felhő 53"/>
          <p:cNvSpPr/>
          <p:nvPr/>
        </p:nvSpPr>
        <p:spPr>
          <a:xfrm flipH="1">
            <a:off x="739330" y="2170458"/>
            <a:ext cx="972000" cy="627584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583926"/>
              </a:solidFill>
            </a:endParaRPr>
          </a:p>
        </p:txBody>
      </p:sp>
      <p:sp>
        <p:nvSpPr>
          <p:cNvPr id="52" name="Felhő 51"/>
          <p:cNvSpPr/>
          <p:nvPr/>
        </p:nvSpPr>
        <p:spPr>
          <a:xfrm flipH="1">
            <a:off x="849114" y="2852936"/>
            <a:ext cx="2045169" cy="504056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583926"/>
              </a:solidFill>
            </a:endParaRPr>
          </a:p>
        </p:txBody>
      </p:sp>
      <p:sp>
        <p:nvSpPr>
          <p:cNvPr id="55" name="Téglalap 54"/>
          <p:cNvSpPr/>
          <p:nvPr/>
        </p:nvSpPr>
        <p:spPr>
          <a:xfrm>
            <a:off x="2209520" y="2222664"/>
            <a:ext cx="8503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without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56" name="Téglalap 55"/>
          <p:cNvSpPr/>
          <p:nvPr/>
        </p:nvSpPr>
        <p:spPr>
          <a:xfrm>
            <a:off x="921124" y="2889811"/>
            <a:ext cx="177866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1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delayed</a:t>
            </a:r>
            <a:r>
              <a:rPr lang="hu-HU" sz="1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57" name="Téglalap 56"/>
          <p:cNvSpPr/>
          <p:nvPr/>
        </p:nvSpPr>
        <p:spPr>
          <a:xfrm>
            <a:off x="755576" y="2204864"/>
            <a:ext cx="9523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500" dirty="0" err="1">
                <a:solidFill>
                  <a:srgbClr val="583926"/>
                </a:solidFill>
                <a:latin typeface="Centaur" panose="02030504050205020304" pitchFamily="18" charset="0"/>
              </a:rPr>
              <a:t>w</a:t>
            </a:r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ith</a:t>
            </a:r>
            <a:r>
              <a:rPr lang="hu-HU" sz="1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BS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cxnSp>
        <p:nvCxnSpPr>
          <p:cNvPr id="59" name="Egyenes összekötő nyíllal 58"/>
          <p:cNvCxnSpPr>
            <a:endCxn id="53" idx="3"/>
          </p:cNvCxnSpPr>
          <p:nvPr/>
        </p:nvCxnSpPr>
        <p:spPr>
          <a:xfrm>
            <a:off x="2195736" y="1664864"/>
            <a:ext cx="432048" cy="544615"/>
          </a:xfrm>
          <a:prstGeom prst="straightConnector1">
            <a:avLst/>
          </a:prstGeom>
          <a:ln w="28575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gyenes összekötő nyíllal 61"/>
          <p:cNvCxnSpPr>
            <a:endCxn id="54" idx="3"/>
          </p:cNvCxnSpPr>
          <p:nvPr/>
        </p:nvCxnSpPr>
        <p:spPr>
          <a:xfrm flipH="1">
            <a:off x="1225330" y="1896301"/>
            <a:ext cx="250327" cy="310040"/>
          </a:xfrm>
          <a:prstGeom prst="straightConnector1">
            <a:avLst/>
          </a:prstGeom>
          <a:ln w="28575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>
            <a:endCxn id="52" idx="3"/>
          </p:cNvCxnSpPr>
          <p:nvPr/>
        </p:nvCxnSpPr>
        <p:spPr>
          <a:xfrm>
            <a:off x="1779934" y="2348880"/>
            <a:ext cx="91764" cy="532876"/>
          </a:xfrm>
          <a:prstGeom prst="straightConnector1">
            <a:avLst/>
          </a:prstGeom>
          <a:ln w="28575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Csoportba foglalás 10"/>
          <p:cNvGrpSpPr/>
          <p:nvPr/>
        </p:nvGrpSpPr>
        <p:grpSpPr>
          <a:xfrm>
            <a:off x="1605144" y="1269320"/>
            <a:ext cx="5933713" cy="5202000"/>
            <a:chOff x="2124773" y="1628800"/>
            <a:chExt cx="4821937" cy="4227322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7" name="Téglalap 6"/>
            <p:cNvSpPr/>
            <p:nvPr/>
          </p:nvSpPr>
          <p:spPr>
            <a:xfrm>
              <a:off x="2124773" y="1628800"/>
              <a:ext cx="4821937" cy="4227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37" t="4780" r="193"/>
            <a:stretch/>
          </p:blipFill>
          <p:spPr>
            <a:xfrm>
              <a:off x="2128590" y="1628800"/>
              <a:ext cx="4818120" cy="4217620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28" name="Felhő 27"/>
          <p:cNvSpPr/>
          <p:nvPr/>
        </p:nvSpPr>
        <p:spPr>
          <a:xfrm>
            <a:off x="2894285" y="4610736"/>
            <a:ext cx="3723446" cy="962603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83926"/>
              </a:solidFill>
            </a:endParaRPr>
          </a:p>
        </p:txBody>
      </p:sp>
      <p:sp>
        <p:nvSpPr>
          <p:cNvPr id="29" name="Felhő 28"/>
          <p:cNvSpPr/>
          <p:nvPr/>
        </p:nvSpPr>
        <p:spPr>
          <a:xfrm>
            <a:off x="5073864" y="3373588"/>
            <a:ext cx="1683415" cy="1107510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83926"/>
              </a:solidFill>
            </a:endParaRPr>
          </a:p>
        </p:txBody>
      </p:sp>
      <p:sp>
        <p:nvSpPr>
          <p:cNvPr id="31" name="Felhő 30"/>
          <p:cNvSpPr/>
          <p:nvPr/>
        </p:nvSpPr>
        <p:spPr>
          <a:xfrm flipH="1">
            <a:off x="2650633" y="3373588"/>
            <a:ext cx="1683415" cy="1107510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83926"/>
              </a:solidFill>
            </a:endParaRPr>
          </a:p>
        </p:txBody>
      </p:sp>
      <p:cxnSp>
        <p:nvCxnSpPr>
          <p:cNvPr id="14" name="Egyenes összekötő nyíllal 13"/>
          <p:cNvCxnSpPr/>
          <p:nvPr/>
        </p:nvCxnSpPr>
        <p:spPr>
          <a:xfrm flipH="1">
            <a:off x="4759331" y="3711438"/>
            <a:ext cx="215114" cy="952396"/>
          </a:xfrm>
          <a:prstGeom prst="straightConnector1">
            <a:avLst/>
          </a:prstGeom>
          <a:ln w="38100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19"/>
          <p:cNvCxnSpPr/>
          <p:nvPr/>
        </p:nvCxnSpPr>
        <p:spPr>
          <a:xfrm>
            <a:off x="5203636" y="2009005"/>
            <a:ext cx="666112" cy="1385002"/>
          </a:xfrm>
          <a:prstGeom prst="straightConnector1">
            <a:avLst/>
          </a:prstGeom>
          <a:ln w="38100" cap="rnd">
            <a:solidFill>
              <a:srgbClr val="583926"/>
            </a:solidFill>
            <a:bevel/>
            <a:headEnd type="oval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/>
          <p:nvPr/>
        </p:nvCxnSpPr>
        <p:spPr>
          <a:xfrm flipH="1">
            <a:off x="3357145" y="2554031"/>
            <a:ext cx="566494" cy="819557"/>
          </a:xfrm>
          <a:prstGeom prst="straightConnector1">
            <a:avLst/>
          </a:prstGeom>
          <a:ln w="38100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églalap 23"/>
          <p:cNvSpPr/>
          <p:nvPr/>
        </p:nvSpPr>
        <p:spPr>
          <a:xfrm>
            <a:off x="4706171" y="3471049"/>
            <a:ext cx="23271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without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25" name="Téglalap 24"/>
          <p:cNvSpPr/>
          <p:nvPr/>
        </p:nvSpPr>
        <p:spPr>
          <a:xfrm>
            <a:off x="2730374" y="4774647"/>
            <a:ext cx="390961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delayed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26" name="Téglalap 25"/>
          <p:cNvSpPr/>
          <p:nvPr/>
        </p:nvSpPr>
        <p:spPr>
          <a:xfrm>
            <a:off x="2189909" y="3488769"/>
            <a:ext cx="26064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>
                <a:solidFill>
                  <a:srgbClr val="583926"/>
                </a:solidFill>
                <a:latin typeface="Centaur" panose="02030504050205020304" pitchFamily="18" charset="0"/>
              </a:rPr>
              <a:t>w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ith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BS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43" name="Cím 1"/>
          <p:cNvSpPr txBox="1">
            <a:spLocks/>
          </p:cNvSpPr>
          <p:nvPr/>
        </p:nvSpPr>
        <p:spPr>
          <a:xfrm>
            <a:off x="251520" y="135994"/>
            <a:ext cx="8640960" cy="98875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Comparison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previous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results</a:t>
            </a:r>
            <a:r>
              <a:rPr lang="hu-HU" sz="60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[1,2]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8" name="Téglalap 37"/>
          <p:cNvSpPr/>
          <p:nvPr/>
        </p:nvSpPr>
        <p:spPr>
          <a:xfrm>
            <a:off x="251520" y="6608385"/>
            <a:ext cx="7026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J. E.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Gough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Wildfeuer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</a:t>
            </a:r>
            <a:endParaRPr lang="en-US" sz="1000" b="1" dirty="0"/>
          </a:p>
        </p:txBody>
      </p:sp>
      <p:pic>
        <p:nvPicPr>
          <p:cNvPr id="40" name="Picture 4" descr="C:\Users\niki\AppData\Local\Microsoft\Windows\INetCache\IE\HEEOQ77Q\Pounamu_3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9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011E-6 L -0.27569 -0.21092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85" y="-10546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2" grpId="0" animBg="1"/>
      <p:bldP spid="55" grpId="0"/>
      <p:bldP spid="56" grpId="0"/>
      <p:bldP spid="57" grpId="0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24" grpId="0"/>
      <p:bldP spid="24" grpId="1"/>
      <p:bldP spid="25" grpId="0"/>
      <p:bldP spid="25" grpId="1"/>
      <p:bldP spid="26" grpId="0"/>
      <p:bldP spid="26" grpId="1"/>
      <p:bldP spid="43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Classical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analysis</a:t>
            </a:r>
            <a:r>
              <a:rPr lang="hu-HU" sz="60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[1]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1" name="Téglalap 20"/>
          <p:cNvSpPr/>
          <p:nvPr/>
        </p:nvSpPr>
        <p:spPr>
          <a:xfrm>
            <a:off x="401644" y="3737851"/>
            <a:ext cx="8340712" cy="27217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Kép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"/>
          <a:stretch/>
        </p:blipFill>
        <p:spPr>
          <a:xfrm>
            <a:off x="4565891" y="3717032"/>
            <a:ext cx="4170356" cy="2721600"/>
          </a:xfrm>
          <a:prstGeom prst="rect">
            <a:avLst/>
          </a:prstGeom>
          <a:ln w="28575">
            <a:noFill/>
          </a:ln>
        </p:spPr>
      </p:pic>
      <p:pic>
        <p:nvPicPr>
          <p:cNvPr id="19" name="Kép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"/>
          <a:stretch/>
        </p:blipFill>
        <p:spPr>
          <a:xfrm>
            <a:off x="395536" y="3717032"/>
            <a:ext cx="4170355" cy="2721793"/>
          </a:xfrm>
          <a:prstGeom prst="rect">
            <a:avLst/>
          </a:prstGeom>
          <a:ln w="28575">
            <a:noFill/>
          </a:ln>
        </p:spPr>
      </p:pic>
      <p:sp>
        <p:nvSpPr>
          <p:cNvPr id="20" name="Téglalap 19"/>
          <p:cNvSpPr/>
          <p:nvPr/>
        </p:nvSpPr>
        <p:spPr>
          <a:xfrm>
            <a:off x="755576" y="3284984"/>
            <a:ext cx="7560000" cy="25395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Kép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576" y="3284984"/>
            <a:ext cx="2520000" cy="2539586"/>
          </a:xfrm>
          <a:prstGeom prst="rect">
            <a:avLst/>
          </a:prstGeom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576" y="3284984"/>
            <a:ext cx="2520000" cy="2539585"/>
          </a:xfrm>
          <a:prstGeom prst="rect">
            <a:avLst/>
          </a:prstGeom>
          <a:ln w="28575">
            <a:noFill/>
          </a:ln>
        </p:spPr>
      </p:pic>
      <p:pic>
        <p:nvPicPr>
          <p:cNvPr id="17" name="Kép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284984"/>
            <a:ext cx="2520000" cy="2539585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0" y="1268761"/>
                <a:ext cx="5616624" cy="2016224"/>
              </a:xfrm>
              <a:prstGeom prst="rect">
                <a:avLst/>
              </a:prstGeom>
            </p:spPr>
            <p:txBody>
              <a:bodyPr vert="horz">
                <a:normAutofit lnSpcReduction="1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=−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𝜅𝜀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  <m:sup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  <m:sub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u-HU" sz="1900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t</m:t>
                          </m:r>
                        </m:e>
                      </m:d>
                      <m:r>
                        <a:rPr lang="hu-HU" sz="1900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hu-HU" sz="1900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e</m:t>
                          </m:r>
                        </m:e>
                        <m:sup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𝜀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u-HU" sz="1900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t</m:t>
                          </m:r>
                          <m:r>
                            <a:rPr lang="hu-HU" sz="1900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hu-HU" sz="1900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Threshold: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Pitchfork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bifurcation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different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steady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states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Hopf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bifurcation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reaching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limit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cycle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61"/>
                <a:ext cx="5616624" cy="2016224"/>
              </a:xfrm>
              <a:prstGeom prst="rect">
                <a:avLst/>
              </a:prstGeom>
              <a:blipFill rotWithShape="1">
                <a:blip r:embed="rId7"/>
                <a:stretch>
                  <a:fillRect l="-1085" b="-3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artalom helye 2"/>
          <p:cNvSpPr txBox="1">
            <a:spLocks/>
          </p:cNvSpPr>
          <p:nvPr/>
        </p:nvSpPr>
        <p:spPr>
          <a:xfrm>
            <a:off x="251520" y="3212976"/>
            <a:ext cx="8640960" cy="9361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Imaginary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eigenvalue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becomes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frequency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persistent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oscillations</a:t>
            </a: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22" name="Téglalap 21"/>
          <p:cNvSpPr/>
          <p:nvPr/>
        </p:nvSpPr>
        <p:spPr>
          <a:xfrm>
            <a:off x="251520" y="6608385"/>
            <a:ext cx="32104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Matlab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package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DDE-BIFTOOL, and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solver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dde23</a:t>
            </a:r>
            <a:endParaRPr lang="en-US" sz="1000" b="1" dirty="0"/>
          </a:p>
        </p:txBody>
      </p:sp>
      <p:pic>
        <p:nvPicPr>
          <p:cNvPr id="25" name="Picture 4" descr="C:\Users\niki\AppData\Local\Microsoft\Windows\INetCache\IE\HEEOQ77Q\Pounamu_3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47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0023 L 0.01979 -0.3288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64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9" grpId="0" build="p"/>
      <p:bldP spid="21" grpId="0" animBg="1"/>
      <p:bldP spid="20" grpId="0" animBg="1"/>
      <p:bldP spid="20" grpId="1" animBg="1"/>
      <p:bldP spid="12" grpId="0" uiExpand="1" build="p"/>
      <p:bldP spid="23" grpId="0" build="p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59"/>
            <a:ext cx="8640960" cy="5328593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10000"/>
              </a:lnSpc>
            </a:pP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More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precise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help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light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hu-HU" sz="5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backaction-free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way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increasing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signal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noise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ratio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systems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sz="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Influence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changes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landscape</a:t>
            </a:r>
            <a:endParaRPr lang="hu-HU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sz="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DPA,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dramatically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was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found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Enhancement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even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compared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previous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setups</a:t>
            </a:r>
            <a:endParaRPr lang="hu-HU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sz="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Loss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loop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decreases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degree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squeezing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,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but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also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provides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higher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tunability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sz="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Future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plans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:</a:t>
            </a: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Semiclassical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treatment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DPA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above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threshold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Entanglement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spectra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Nondegenerate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DPA</a:t>
            </a: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7" name="Cím 1"/>
          <p:cNvSpPr txBox="1">
            <a:spLocks/>
          </p:cNvSpPr>
          <p:nvPr/>
        </p:nvSpPr>
        <p:spPr>
          <a:xfrm>
            <a:off x="251520" y="135994"/>
            <a:ext cx="8640960" cy="98875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Summary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ím 1"/>
          <p:cNvSpPr>
            <a:spLocks noGrp="1"/>
          </p:cNvSpPr>
          <p:nvPr>
            <p:ph type="ctrTitle"/>
          </p:nvPr>
        </p:nvSpPr>
        <p:spPr>
          <a:xfrm>
            <a:off x="1134202" y="1124744"/>
            <a:ext cx="6875596" cy="1828090"/>
          </a:xfrm>
        </p:spPr>
        <p:txBody>
          <a:bodyPr>
            <a:noAutofit/>
          </a:bodyPr>
          <a:lstStyle/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your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134202" y="2276872"/>
            <a:ext cx="6875596" cy="182809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24" name="Kép 2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003688"/>
            <a:ext cx="1910814" cy="1872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5" name="Kép 2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5003688"/>
            <a:ext cx="2316600" cy="1872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6" name="Kép 25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056" y="5003688"/>
            <a:ext cx="2497448" cy="1872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7" name="Kép 2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1" y="5003688"/>
            <a:ext cx="2495999" cy="1872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7" name="Téglalap 56">
            <a:hlinkClick r:id="rId10" action="ppaction://hlinksldjump"/>
          </p:cNvPr>
          <p:cNvSpPr/>
          <p:nvPr/>
        </p:nvSpPr>
        <p:spPr>
          <a:xfrm>
            <a:off x="67704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1" name="Téglalap 60">
            <a:hlinkClick r:id="rId11" action="ppaction://hlinksldjump"/>
          </p:cNvPr>
          <p:cNvSpPr/>
          <p:nvPr/>
        </p:nvSpPr>
        <p:spPr>
          <a:xfrm>
            <a:off x="748208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2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2" name="Téglalap 61">
            <a:hlinkClick r:id="rId12" action="ppaction://hlinksldjump"/>
          </p:cNvPr>
          <p:cNvSpPr/>
          <p:nvPr/>
        </p:nvSpPr>
        <p:spPr>
          <a:xfrm>
            <a:off x="1475656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3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3" name="Téglalap 62">
            <a:hlinkClick r:id="rId13" action="ppaction://hlinksldjump"/>
          </p:cNvPr>
          <p:cNvSpPr/>
          <p:nvPr/>
        </p:nvSpPr>
        <p:spPr>
          <a:xfrm>
            <a:off x="8604448" y="116632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13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5" name="Téglalap 64">
            <a:hlinkClick r:id="rId14" action="ppaction://hlinksldjump"/>
          </p:cNvPr>
          <p:cNvSpPr/>
          <p:nvPr/>
        </p:nvSpPr>
        <p:spPr>
          <a:xfrm>
            <a:off x="2235312" y="120193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4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6" name="Téglalap 65">
            <a:hlinkClick r:id="rId15" action="ppaction://hlinksldjump"/>
          </p:cNvPr>
          <p:cNvSpPr/>
          <p:nvPr/>
        </p:nvSpPr>
        <p:spPr>
          <a:xfrm>
            <a:off x="2915816" y="120193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5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7" name="Téglalap 66">
            <a:hlinkClick r:id="rId16" action="ppaction://hlinksldjump"/>
          </p:cNvPr>
          <p:cNvSpPr/>
          <p:nvPr/>
        </p:nvSpPr>
        <p:spPr>
          <a:xfrm>
            <a:off x="3643264" y="120193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6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8" name="Téglalap 67">
            <a:hlinkClick r:id="rId17" action="ppaction://hlinksldjump"/>
          </p:cNvPr>
          <p:cNvSpPr/>
          <p:nvPr/>
        </p:nvSpPr>
        <p:spPr>
          <a:xfrm>
            <a:off x="4394356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7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9" name="Téglalap 68">
            <a:hlinkClick r:id="rId18" action="ppaction://hlinksldjump"/>
          </p:cNvPr>
          <p:cNvSpPr/>
          <p:nvPr/>
        </p:nvSpPr>
        <p:spPr>
          <a:xfrm>
            <a:off x="5074860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8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0" name="Téglalap 69">
            <a:hlinkClick r:id="rId19" action="ppaction://hlinksldjump"/>
          </p:cNvPr>
          <p:cNvSpPr/>
          <p:nvPr/>
        </p:nvSpPr>
        <p:spPr>
          <a:xfrm>
            <a:off x="5802308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9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1" name="Téglalap 70">
            <a:hlinkClick r:id="rId20" action="ppaction://hlinksldjump"/>
          </p:cNvPr>
          <p:cNvSpPr/>
          <p:nvPr/>
        </p:nvSpPr>
        <p:spPr>
          <a:xfrm>
            <a:off x="6444208" y="12375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10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2" name="Téglalap 71">
            <a:hlinkClick r:id="rId21" action="ppaction://hlinksldjump"/>
          </p:cNvPr>
          <p:cNvSpPr/>
          <p:nvPr/>
        </p:nvSpPr>
        <p:spPr>
          <a:xfrm>
            <a:off x="7164288" y="12375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11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3" name="Téglalap 72">
            <a:hlinkClick r:id="rId22" action="ppaction://hlinksldjump"/>
          </p:cNvPr>
          <p:cNvSpPr/>
          <p:nvPr/>
        </p:nvSpPr>
        <p:spPr>
          <a:xfrm>
            <a:off x="7884368" y="12375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12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4" name="Téglalap 73">
            <a:hlinkClick r:id="rId23" action="ppaction://hlinksldjump"/>
          </p:cNvPr>
          <p:cNvSpPr/>
          <p:nvPr/>
        </p:nvSpPr>
        <p:spPr>
          <a:xfrm>
            <a:off x="4302984" y="817548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14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  <p:bldP spid="57" grpId="0"/>
      <p:bldP spid="61" grpId="0"/>
      <p:bldP spid="62" grpId="0"/>
      <p:bldP spid="63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Tunability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0" name="Téglalap 19"/>
          <p:cNvSpPr/>
          <p:nvPr/>
        </p:nvSpPr>
        <p:spPr>
          <a:xfrm>
            <a:off x="716864" y="3952361"/>
            <a:ext cx="7710272" cy="25395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64" y="3971666"/>
            <a:ext cx="3855136" cy="252028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962013"/>
            <a:ext cx="3855136" cy="2539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artalom helye 2"/>
              <p:cNvSpPr txBox="1">
                <a:spLocks/>
              </p:cNvSpPr>
              <p:nvPr/>
            </p:nvSpPr>
            <p:spPr>
              <a:xfrm>
                <a:off x="1187623" y="3356992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2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3356992"/>
                <a:ext cx="6661357" cy="4682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Csoportba foglalás 9"/>
          <p:cNvGrpSpPr/>
          <p:nvPr/>
        </p:nvGrpSpPr>
        <p:grpSpPr>
          <a:xfrm>
            <a:off x="337195" y="1340768"/>
            <a:ext cx="8460000" cy="2010497"/>
            <a:chOff x="342000" y="4514847"/>
            <a:chExt cx="8460000" cy="2010497"/>
          </a:xfrm>
        </p:grpSpPr>
        <p:pic>
          <p:nvPicPr>
            <p:cNvPr id="6" name="Kép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4" r="2398"/>
            <a:stretch/>
          </p:blipFill>
          <p:spPr>
            <a:xfrm>
              <a:off x="342000" y="4514847"/>
              <a:ext cx="8460000" cy="2010497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8" name="Téglalap 7"/>
            <p:cNvSpPr/>
            <p:nvPr/>
          </p:nvSpPr>
          <p:spPr>
            <a:xfrm>
              <a:off x="1187623" y="4514847"/>
              <a:ext cx="1080121" cy="172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églalap 27"/>
            <p:cNvSpPr/>
            <p:nvPr/>
          </p:nvSpPr>
          <p:spPr>
            <a:xfrm>
              <a:off x="4106097" y="4514847"/>
              <a:ext cx="1080121" cy="172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églalap 28"/>
            <p:cNvSpPr/>
            <p:nvPr/>
          </p:nvSpPr>
          <p:spPr>
            <a:xfrm>
              <a:off x="7020272" y="4514847"/>
              <a:ext cx="1080121" cy="172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6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20" grpId="0" animBg="1"/>
      <p:bldP spid="2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Outline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328592"/>
          </a:xfr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precision</a:t>
            </a: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Classical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fluctuations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Standard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limit (SQL)</a:t>
            </a:r>
          </a:p>
          <a:p>
            <a:pPr algn="just">
              <a:lnSpc>
                <a:spcPct val="110000"/>
              </a:lnSpc>
            </a:pP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6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endParaRPr lang="hu-HU" sz="26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Phase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space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Degenerate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Parametric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Amplifier</a:t>
            </a:r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DPA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DPA </a:t>
            </a:r>
            <a:r>
              <a:rPr lang="hu-HU" sz="2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2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time-delayed</a:t>
            </a:r>
            <a:r>
              <a:rPr lang="hu-HU" sz="2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sz="2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5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3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mechanical</a:t>
            </a:r>
            <a:r>
              <a:rPr lang="hu-HU" sz="23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model</a:t>
            </a:r>
            <a:endParaRPr lang="hu-HU" sz="23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Squeezing</a:t>
            </a:r>
            <a:r>
              <a:rPr lang="hu-HU" sz="23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spectra</a:t>
            </a:r>
            <a:endParaRPr lang="hu-HU" sz="23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Classical</a:t>
            </a:r>
            <a:r>
              <a:rPr lang="hu-HU" sz="23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analysis</a:t>
            </a:r>
            <a:endParaRPr lang="hu-HU" sz="23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716016" y="1268336"/>
                <a:ext cx="4176464" cy="2232672"/>
              </a:xfrm>
              <a:prstGeom prst="rect">
                <a:avLst/>
              </a:prstGeom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figures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below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hu-HU" sz="20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𝑐𝑜𝑛𝑠𝑡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 b="0" i="0" smtClean="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solid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=0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.1</m:t>
                    </m:r>
                    <m:r>
                      <m:rPr>
                        <m:sty m:val="p"/>
                      </m:rP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κ</m:t>
                    </m:r>
                  </m:oMath>
                </a14:m>
                <a:r>
                  <a:rPr lang="hu-HU" sz="1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dashed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=0.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2</m:t>
                    </m:r>
                    <m:r>
                      <m:rPr>
                        <m:sty m:val="p"/>
                      </m:rP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κ</m:t>
                    </m:r>
                  </m:oMath>
                </a14:m>
                <a:r>
                  <a:rPr lang="hu-HU" sz="1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dotted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Optimal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268336"/>
                <a:ext cx="4176464" cy="2232672"/>
              </a:xfrm>
              <a:prstGeom prst="rect">
                <a:avLst/>
              </a:prstGeom>
              <a:blipFill rotWithShape="1">
                <a:blip r:embed="rId2"/>
                <a:stretch>
                  <a:fillRect l="-1606" t="-2186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rtalom helye 2"/>
              <p:cNvSpPr txBox="1">
                <a:spLocks/>
              </p:cNvSpPr>
              <p:nvPr/>
            </p:nvSpPr>
            <p:spPr>
              <a:xfrm>
                <a:off x="251520" y="1268336"/>
                <a:ext cx="5616624" cy="2232672"/>
              </a:xfrm>
              <a:prstGeom prst="rect">
                <a:avLst/>
              </a:prstGeom>
            </p:spPr>
            <p:txBody>
              <a:bodyPr vert="horz">
                <a:normAutofit fontScale="700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3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Characteristic </a:t>
                </a:r>
                <a:r>
                  <a:rPr lang="hu-HU" sz="3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sz="3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9319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3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230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230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hu-HU" sz="2300">
                          <a:solidFill>
                            <a:srgbClr val="583926"/>
                          </a:solidFill>
                          <a:latin typeface="Cambria Math"/>
                        </a:rPr>
                        <m:t>   </m:t>
                      </m:r>
                    </m:oMath>
                  </m:oMathPara>
                </a14:m>
                <a:endParaRPr lang="hu-HU" sz="23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3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23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arccos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u-HU" sz="23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hu-HU" sz="23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hu-HU" sz="23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hu-HU" sz="2300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𝜅</m:t>
                                      </m:r>
                                    </m:num>
                                    <m:den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+2</m:t>
                              </m:r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23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2300" i="1" dirty="0">
                  <a:solidFill>
                    <a:srgbClr val="583926"/>
                  </a:solidFill>
                  <a:latin typeface="Cambria Math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3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hu-HU" sz="23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23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230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𝜅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2300" i="1" dirty="0">
                  <a:solidFill>
                    <a:srgbClr val="583926"/>
                  </a:solidFill>
                  <a:latin typeface="Cambria Math"/>
                </a:endParaRPr>
              </a:p>
              <a:p>
                <a:pPr lvl="1"/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336"/>
                <a:ext cx="5616624" cy="2232672"/>
              </a:xfrm>
              <a:prstGeom prst="rect">
                <a:avLst/>
              </a:prstGeom>
              <a:blipFill rotWithShape="1">
                <a:blip r:embed="rId3"/>
                <a:stretch>
                  <a:fillRect l="-1085" t="-4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Effects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detuning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342000" y="3429000"/>
                <a:ext cx="4230000" cy="303648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6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000" y="3429000"/>
                <a:ext cx="4230000" cy="3036482"/>
              </a:xfr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artalom helye 2"/>
              <p:cNvSpPr txBox="1">
                <a:spLocks/>
              </p:cNvSpPr>
              <p:nvPr/>
            </p:nvSpPr>
            <p:spPr>
              <a:xfrm>
                <a:off x="4572000" y="3429000"/>
                <a:ext cx="4320480" cy="303648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29000"/>
                <a:ext cx="4320480" cy="303648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églalap 21"/>
          <p:cNvSpPr/>
          <p:nvPr/>
        </p:nvSpPr>
        <p:spPr>
          <a:xfrm>
            <a:off x="342000" y="3915449"/>
            <a:ext cx="8460000" cy="25977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3" r="5728"/>
          <a:stretch/>
        </p:blipFill>
        <p:spPr>
          <a:xfrm>
            <a:off x="483241" y="3915449"/>
            <a:ext cx="3944743" cy="2609894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1" r="3549"/>
          <a:stretch/>
        </p:blipFill>
        <p:spPr>
          <a:xfrm>
            <a:off x="4716016" y="3915449"/>
            <a:ext cx="3941969" cy="2582940"/>
          </a:xfrm>
          <a:prstGeom prst="rect">
            <a:avLst/>
          </a:prstGeom>
        </p:spPr>
      </p:pic>
      <p:pic>
        <p:nvPicPr>
          <p:cNvPr id="18" name="Picture 4" descr="C:\Users\niki\AppData\Local\Microsoft\Windows\INetCache\IE\HEEOQ77Q\Pounamu_3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68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uiExpand="1" build="p"/>
      <p:bldP spid="15" grpId="0" build="p"/>
      <p:bldP spid="2" grpId="0"/>
      <p:bldP spid="16" grpId="0" build="p"/>
      <p:bldP spid="17" grpId="0" build="p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5508104" y="1268336"/>
                <a:ext cx="3384376" cy="2232672"/>
              </a:xfrm>
              <a:prstGeom prst="rect">
                <a:avLst/>
              </a:prstGeom>
            </p:spPr>
            <p:txBody>
              <a:bodyPr vert="horz">
                <a:normAutofit fontScale="92500" lnSpcReduction="1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figures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below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𝑐𝑜𝑛𝑠𝑡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hu-HU" sz="1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hu-HU" sz="1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−0.1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dotted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−0.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05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dashed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solid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Optimal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268336"/>
                <a:ext cx="3384376" cy="2232672"/>
              </a:xfrm>
              <a:prstGeom prst="rect">
                <a:avLst/>
              </a:prstGeom>
              <a:blipFill rotWithShape="1">
                <a:blip r:embed="rId2"/>
                <a:stretch>
                  <a:fillRect l="-1622" t="-2732" b="-4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Effects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a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phase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shift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artalom helye 2"/>
              <p:cNvSpPr txBox="1">
                <a:spLocks/>
              </p:cNvSpPr>
              <p:nvPr/>
            </p:nvSpPr>
            <p:spPr>
              <a:xfrm>
                <a:off x="4572000" y="3488861"/>
                <a:ext cx="4320480" cy="303648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0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88861"/>
                <a:ext cx="4320480" cy="303648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églalap 21"/>
          <p:cNvSpPr/>
          <p:nvPr/>
        </p:nvSpPr>
        <p:spPr>
          <a:xfrm>
            <a:off x="342000" y="3915449"/>
            <a:ext cx="8460000" cy="25977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Tartalom hely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1"/>
          <a:stretch/>
        </p:blipFill>
        <p:spPr>
          <a:xfrm>
            <a:off x="2843808" y="1373451"/>
            <a:ext cx="2592288" cy="2097560"/>
          </a:xfrm>
          <a:prstGeom prst="rect">
            <a:avLst/>
          </a:prstGeom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342000" y="3488862"/>
                <a:ext cx="4230000" cy="303648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6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000" y="3488862"/>
                <a:ext cx="4230000" cy="3036482"/>
              </a:xfr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artalom helye 2"/>
              <p:cNvSpPr txBox="1">
                <a:spLocks/>
              </p:cNvSpPr>
              <p:nvPr/>
            </p:nvSpPr>
            <p:spPr>
              <a:xfrm>
                <a:off x="251520" y="1271206"/>
                <a:ext cx="2664296" cy="2232672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this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figure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lvl="1" indent="0">
                  <a:buClr>
                    <a:schemeClr val="accent3"/>
                  </a:buClr>
                  <a:buSzPct val="9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hu-HU" sz="17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lvl="1" indent="0" algn="ctr">
                  <a:buClr>
                    <a:schemeClr val="accent3"/>
                  </a:buClr>
                  <a:buSzPct val="95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u-HU" sz="1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hu-HU" sz="1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hu-HU" sz="1700" b="0" i="1" smtClean="0">
                        <a:solidFill>
                          <a:srgbClr val="583926"/>
                        </a:solidFill>
                        <a:latin typeface="Cambria Math"/>
                      </a:rPr>
                      <m:t>:</m:t>
                    </m:r>
                  </m:oMath>
                </a14:m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real 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blue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green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7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lvl="1" indent="0" algn="ctr">
                  <a:buClr>
                    <a:schemeClr val="accent3"/>
                  </a:buClr>
                  <a:buSzPct val="95000"/>
                  <a:buNone/>
                </a:pPr>
                <a14:m>
                  <m:oMath xmlns:m="http://schemas.openxmlformats.org/officeDocument/2006/math">
                    <m:r>
                      <a:rPr lang="hu-HU" sz="1700" b="0" i="1" smtClean="0">
                        <a:solidFill>
                          <a:srgbClr val="583926"/>
                        </a:solidFill>
                        <a:latin typeface="Cambria Math"/>
                      </a:rPr>
                      <m:t>𝜀</m:t>
                    </m:r>
                    <m:r>
                      <a:rPr lang="hu-HU" sz="1700" i="1">
                        <a:solidFill>
                          <a:srgbClr val="583926"/>
                        </a:solidFill>
                        <a:latin typeface="Cambria Math"/>
                      </a:rPr>
                      <m:t>:</m:t>
                    </m:r>
                  </m:oMath>
                </a14:m>
                <a:r>
                  <a:rPr lang="hu-HU" sz="17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real 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brown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17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17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yellow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7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71206"/>
                <a:ext cx="2664296" cy="2232672"/>
              </a:xfrm>
              <a:prstGeom prst="rect">
                <a:avLst/>
              </a:prstGeom>
              <a:blipFill rotWithShape="1">
                <a:blip r:embed="rId6"/>
                <a:stretch>
                  <a:fillRect l="-1831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r="5776"/>
          <a:stretch/>
        </p:blipFill>
        <p:spPr>
          <a:xfrm>
            <a:off x="422239" y="3915449"/>
            <a:ext cx="3933737" cy="2597748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1" r="4953"/>
          <a:stretch/>
        </p:blipFill>
        <p:spPr>
          <a:xfrm>
            <a:off x="4631337" y="3915449"/>
            <a:ext cx="3973111" cy="2597748"/>
          </a:xfrm>
          <a:prstGeom prst="rect">
            <a:avLst/>
          </a:prstGeom>
        </p:spPr>
      </p:pic>
      <p:pic>
        <p:nvPicPr>
          <p:cNvPr id="19" name="Picture 4" descr="C:\Users\niki\AppData\Local\Microsoft\Windows\INetCache\IE\HEEOQ77Q\Pounamu_3[1]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0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uiExpand="1" build="p"/>
      <p:bldP spid="2" grpId="0"/>
      <p:bldP spid="17" grpId="0" build="p"/>
      <p:bldP spid="22" grpId="0" animBg="1"/>
      <p:bldP spid="16" grpId="0" build="p"/>
      <p:bldP spid="1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Frequency-dependent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squeezing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artalom helye 2"/>
              <p:cNvSpPr txBox="1">
                <a:spLocks/>
              </p:cNvSpPr>
              <p:nvPr/>
            </p:nvSpPr>
            <p:spPr>
              <a:xfrm>
                <a:off x="251520" y="1271205"/>
                <a:ext cx="8640960" cy="5326147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Adding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our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gives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following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frequency-dependence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optimal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angle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maximum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71205"/>
                <a:ext cx="8640960" cy="5326147"/>
              </a:xfrm>
              <a:prstGeom prst="rect">
                <a:avLst/>
              </a:prstGeom>
              <a:blipFill rotWithShape="1">
                <a:blip r:embed="rId2"/>
                <a:stretch>
                  <a:fillRect l="-705" t="-916" r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ép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3" r="6540" b="1742"/>
          <a:stretch/>
        </p:blipFill>
        <p:spPr>
          <a:xfrm>
            <a:off x="2627784" y="2348880"/>
            <a:ext cx="6192688" cy="4176464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rtalom helye 2"/>
              <p:cNvSpPr txBox="1">
                <a:spLocks/>
              </p:cNvSpPr>
              <p:nvPr/>
            </p:nvSpPr>
            <p:spPr>
              <a:xfrm>
                <a:off x="107504" y="2459549"/>
                <a:ext cx="2520280" cy="4135357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Low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High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459549"/>
                <a:ext cx="2520280" cy="4135357"/>
              </a:xfrm>
              <a:prstGeom prst="rect">
                <a:avLst/>
              </a:prstGeom>
              <a:blipFill rotWithShape="1">
                <a:blip r:embed="rId4"/>
                <a:stretch>
                  <a:fillRect t="-736"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artalom helye 2"/>
          <p:cNvSpPr txBox="1">
            <a:spLocks/>
          </p:cNvSpPr>
          <p:nvPr/>
        </p:nvSpPr>
        <p:spPr>
          <a:xfrm>
            <a:off x="259904" y="2420888"/>
            <a:ext cx="2367880" cy="41353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Characteristic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that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is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required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for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new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generation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gravitational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wave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detectors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/>
            <a:endParaRPr lang="hu-HU" sz="19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marL="0" indent="0">
              <a:buNone/>
            </a:pPr>
            <a:endParaRPr lang="hu-HU" sz="19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pic>
        <p:nvPicPr>
          <p:cNvPr id="20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15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8" grpId="0"/>
      <p:bldP spid="15" grpId="0" uiExpand="1" build="p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Measurement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precision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solidFill>
                <a:schemeClr val="accent2">
                  <a:lumMod val="20000"/>
                  <a:lumOff val="8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 lnSpcReduction="1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Classically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Origins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uncertainty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temperature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background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radiations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gravitational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field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trembling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earth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(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other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unexpected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bicycle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elevator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bird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  <a:sym typeface="Wingdings" panose="05000000000000000000" pitchFamily="2" charset="2"/>
                  </a:rPr>
                  <a:t>), etc.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Quantum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mechanically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Heisenberg’s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uncertainty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2200" b="0" i="0" smtClean="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2200" b="0" i="1" smtClean="0">
                        <a:solidFill>
                          <a:srgbClr val="583926"/>
                        </a:solidFill>
                        <a:latin typeface="Cambria Math"/>
                      </a:rPr>
                      <m:t>𝑥</m:t>
                    </m:r>
                    <m:r>
                      <m:rPr>
                        <m:sty m:val="p"/>
                      </m:rPr>
                      <a:rPr lang="hu-HU" sz="2200" b="0" i="0" smtClean="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2200" b="0" i="1" smtClean="0">
                        <a:solidFill>
                          <a:srgbClr val="583926"/>
                        </a:solidFill>
                        <a:latin typeface="Cambria Math"/>
                      </a:rPr>
                      <m:t>𝑝</m:t>
                    </m:r>
                    <m:r>
                      <a:rPr lang="hu-HU" sz="2200" b="0" i="1" smtClean="0">
                        <a:solidFill>
                          <a:srgbClr val="583926"/>
                        </a:solidFill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hu-HU" sz="2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ℏ</m:t>
                        </m:r>
                      </m:num>
                      <m:den>
                        <m:r>
                          <a:rPr lang="hu-HU" sz="2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Minimum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uncertainty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2" algn="just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Coherent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same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uncertainty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e.g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.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momentum</a:t>
                </a:r>
              </a:p>
              <a:p>
                <a:pPr lvl="2" algn="just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uncertainty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e.g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.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increased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momentum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Examples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precision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measurements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where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be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used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Thermometry</a:t>
                </a:r>
                <a:r>
                  <a:rPr lang="hu-HU" sz="2200" baseline="40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Magnetometry</a:t>
                </a:r>
                <a:r>
                  <a:rPr lang="hu-HU" sz="2200" baseline="40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[2]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Interferometry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gravitational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waves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r>
                  <a:rPr lang="hu-HU" sz="2200" baseline="40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[3]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blipFill rotWithShape="1">
                <a:blip r:embed="rId2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églalap 3"/>
          <p:cNvSpPr/>
          <p:nvPr/>
        </p:nvSpPr>
        <p:spPr>
          <a:xfrm>
            <a:off x="251520" y="6608385"/>
            <a:ext cx="8640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Q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Wang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et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al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91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:063827 (2015),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N.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Otterstrom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et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al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Opt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Lett.,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39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:6533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r>
              <a:rPr lang="hu-HU" sz="10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E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Oelker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et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al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PRL,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116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:041102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2016),</a:t>
            </a:r>
            <a:endParaRPr lang="en-US" sz="1200" b="1" dirty="0"/>
          </a:p>
        </p:txBody>
      </p:sp>
      <p:pic>
        <p:nvPicPr>
          <p:cNvPr id="1028" name="Picture 4" descr="C:\Users\niki\AppData\Local\Microsoft\Windows\INetCache\IE\HEEOQ77Q\Pounamu_3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21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Squeezed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State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solidFill>
                <a:schemeClr val="accent2">
                  <a:lumMod val="20000"/>
                  <a:lumOff val="8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hu-HU" sz="2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Harmonic</a:t>
                </a:r>
                <a:r>
                  <a:rPr lang="hu-HU" sz="2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be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described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by</a:t>
                </a:r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momentum:</a:t>
                </a:r>
              </a:p>
              <a:p>
                <a:pPr lvl="2" algn="just">
                  <a:lnSpc>
                    <a:spcPct val="110000"/>
                  </a:lnSpc>
                </a:pPr>
                <a:r>
                  <a:rPr lang="hu-HU" sz="21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real</a:t>
                </a:r>
                <a:r>
                  <a:rPr lang="hu-HU" sz="21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1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imaginary</a:t>
                </a:r>
                <a:r>
                  <a:rPr lang="hu-HU" sz="21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part of</a:t>
                </a:r>
                <a14:m>
                  <m:oMath xmlns:m="http://schemas.openxmlformats.org/officeDocument/2006/math">
                    <m:r>
                      <a:rPr lang="hu-HU" sz="1900" b="0" i="0" smtClean="0">
                        <a:solidFill>
                          <a:srgbClr val="583926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hu-HU" sz="190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𝑎</m:t>
                        </m:r>
                      </m:e>
                    </m:d>
                  </m:oMath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Amplitude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blipFill rotWithShape="1">
                <a:blip r:embed="rId4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t="31276" r="69590" b="16361"/>
          <a:stretch/>
        </p:blipFill>
        <p:spPr bwMode="auto">
          <a:xfrm>
            <a:off x="7020272" y="1412776"/>
            <a:ext cx="1748310" cy="504000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artalom helye 2"/>
          <p:cNvSpPr txBox="1">
            <a:spLocks/>
          </p:cNvSpPr>
          <p:nvPr/>
        </p:nvSpPr>
        <p:spPr>
          <a:xfrm>
            <a:off x="107504" y="3897344"/>
            <a:ext cx="2808312" cy="2628000"/>
          </a:xfrm>
          <a:prstGeom prst="rect">
            <a:avLst/>
          </a:prstGeom>
          <a:noFill/>
          <a:effectLst/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10000"/>
              </a:lnSpc>
            </a:pP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Phase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endParaRPr lang="hu-HU" sz="2000" dirty="0" smtClean="0">
              <a:solidFill>
                <a:srgbClr val="583926"/>
              </a:solidFill>
              <a:latin typeface="Cambria Math"/>
              <a:ea typeface="Cambria Math"/>
            </a:endParaRPr>
          </a:p>
        </p:txBody>
      </p:sp>
      <p:sp>
        <p:nvSpPr>
          <p:cNvPr id="13" name="Tartalom helye 2"/>
          <p:cNvSpPr txBox="1">
            <a:spLocks/>
          </p:cNvSpPr>
          <p:nvPr/>
        </p:nvSpPr>
        <p:spPr>
          <a:xfrm>
            <a:off x="3264485" y="3897344"/>
            <a:ext cx="3539763" cy="2628000"/>
          </a:xfrm>
          <a:prstGeom prst="rect">
            <a:avLst/>
          </a:prstGeom>
          <a:noFill/>
          <a:effectLst/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10000"/>
              </a:lnSpc>
            </a:pP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Amplitude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endParaRPr lang="hu-HU" sz="2000" dirty="0" smtClean="0">
              <a:solidFill>
                <a:srgbClr val="583926"/>
              </a:solidFill>
              <a:latin typeface="Cambria Math"/>
              <a:ea typeface="Cambria Math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8" b="36977"/>
          <a:stretch/>
        </p:blipFill>
        <p:spPr>
          <a:xfrm>
            <a:off x="4027074" y="4293096"/>
            <a:ext cx="2273118" cy="226882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1" b="35004"/>
          <a:stretch/>
        </p:blipFill>
        <p:spPr>
          <a:xfrm>
            <a:off x="1331640" y="3089791"/>
            <a:ext cx="3486702" cy="3435553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8" b="37541"/>
          <a:stretch/>
        </p:blipFill>
        <p:spPr>
          <a:xfrm>
            <a:off x="858723" y="4303252"/>
            <a:ext cx="2273117" cy="2248511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>
          <a:xfrm>
            <a:off x="6965680" y="1412775"/>
            <a:ext cx="4866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baseline="40000" dirty="0">
                <a:solidFill>
                  <a:srgbClr val="583926"/>
                </a:solidFill>
                <a:latin typeface="Centaur" panose="02030504050205020304" pitchFamily="18" charset="0"/>
              </a:rPr>
              <a:t>[1]</a:t>
            </a:r>
            <a:endParaRPr lang="en-US" sz="2000" dirty="0"/>
          </a:p>
        </p:txBody>
      </p:sp>
      <p:sp>
        <p:nvSpPr>
          <p:cNvPr id="14" name="Téglalap 13"/>
          <p:cNvSpPr/>
          <p:nvPr/>
        </p:nvSpPr>
        <p:spPr>
          <a:xfrm>
            <a:off x="251520" y="6608385"/>
            <a:ext cx="8640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Breitenbach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S. Schiller, J.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Mlynek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Nature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387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:471 (1997)</a:t>
            </a:r>
            <a:endParaRPr lang="en-US" sz="1200" b="1" dirty="0"/>
          </a:p>
        </p:txBody>
      </p:sp>
      <p:pic>
        <p:nvPicPr>
          <p:cNvPr id="17" name="Picture 4" descr="C:\Users\niki\AppData\Local\Microsoft\Windows\INetCache\IE\HEEOQ77Q\Pounamu_3[1]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qmovi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48507" t="2462" r="4268"/>
          <a:stretch/>
        </p:blipFill>
        <p:spPr>
          <a:xfrm>
            <a:off x="971600" y="3132995"/>
            <a:ext cx="3311271" cy="341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3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47919E-6 L 0.25035 -0.295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7" y="-14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0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1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/>
      <p:bldP spid="3" grpId="0" uiExpand="1" build="p" animBg="1"/>
      <p:bldP spid="12" grpId="1" build="allAtOnce"/>
      <p:bldP spid="13" grpId="1" build="allAtOnce"/>
      <p:bldP spid="8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en-NZ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Optical squeezing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artalom helye 2"/>
              <p:cNvSpPr txBox="1">
                <a:spLocks/>
              </p:cNvSpPr>
              <p:nvPr/>
            </p:nvSpPr>
            <p:spPr>
              <a:xfrm>
                <a:off x="251520" y="1268760"/>
                <a:ext cx="8640960" cy="5328592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en-NZ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Quadratures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Observables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defined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by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homodyne detection</a:t>
                </a:r>
                <a:endParaRPr lang="hu-HU" sz="2000" i="1" dirty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𝑜𝑢𝑡</m:t>
                          </m:r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</m:d>
                      <m:r>
                        <a:rPr lang="hu-HU" sz="20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>
                            <m:sSub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NZ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  <m:sup/>
                          </m:sSubSup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Generalizations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momentum</a:t>
                </a:r>
              </a:p>
              <a:p>
                <a:pPr algn="just"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1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Optical squeezing: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en-NZ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reduction of 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 </a:t>
                </a:r>
                <a:r>
                  <a:rPr lang="en-NZ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’s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𝑎</m:t>
                            </m:r>
                            <m: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</m:d>
                        <m: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𝑎𝑏</m:t>
                            </m:r>
                          </m:e>
                        </m:d>
                        <m: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 the expense of the other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’s</a:t>
                </a:r>
              </a:p>
              <a:p>
                <a:pPr marL="0" indent="0" algn="just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hu-HU" sz="190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90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&lt;</m:t>
                          </m:r>
                          <m:f>
                            <m:fPr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den>
                          </m:f>
                        </m:e>
                      </m:nary>
                      <m:r>
                        <a:rPr lang="hu-HU" sz="190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    &amp;    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f>
                        <m:fPr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60"/>
                <a:ext cx="8640960" cy="5328592"/>
              </a:xfrm>
              <a:prstGeom prst="rect">
                <a:avLst/>
              </a:prstGeom>
              <a:blipFill rotWithShape="1">
                <a:blip r:embed="rId2"/>
                <a:stretch>
                  <a:fillRect l="-564" t="-229" r="-70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58" y="2356142"/>
            <a:ext cx="5070285" cy="41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250825" y="2924944"/>
                <a:ext cx="3673103" cy="1800200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determines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angle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i="1" smtClean="0">
                        <a:solidFill>
                          <a:srgbClr val="583926"/>
                        </a:solidFill>
                        <a:latin typeface="Cambria Math"/>
                        <a:ea typeface="Cambria Math"/>
                      </a:rPr>
                      <m:t>⇔</m:t>
                    </m:r>
                  </m:oMath>
                </a14:m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phase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en-NZ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2924944"/>
                <a:ext cx="3673103" cy="1800200"/>
              </a:xfrm>
              <a:prstGeom prst="rect">
                <a:avLst/>
              </a:prstGeom>
              <a:blipFill rotWithShape="1">
                <a:blip r:embed="rId4"/>
                <a:stretch>
                  <a:fillRect l="-1658" t="-101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4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58E-6 L 0.2441 -0.1033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5" y="-518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4" grpId="0" uiExpand="1" build="p"/>
      <p:bldP spid="1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Degenerate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Parametric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Amplifier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solidFill>
                <a:schemeClr val="accent2">
                  <a:lumMod val="20000"/>
                  <a:lumOff val="8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 fontScale="625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NZ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Crystal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sz="2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NZ" sz="2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NZ" sz="29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29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NZ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nonlinearity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500" b="0" i="1" smtClean="0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  <m:r>
                      <a:rPr lang="hu-HU" sz="3500" b="0" i="0" smtClean="0">
                        <a:solidFill>
                          <a:srgbClr val="583926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en-NZ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arametric down-conversion</a:t>
                </a:r>
                <a:endParaRPr lang="en-NZ" sz="3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NZ" sz="2900" i="1">
                        <a:solidFill>
                          <a:srgbClr val="583926"/>
                        </a:solidFill>
                        <a:latin typeface="Cambria Math"/>
                      </a:rPr>
                      <m:t>=2</m:t>
                    </m:r>
                    <m:sSub>
                      <m:sSub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500" i="1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phase-sensitive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amplification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500" b="0" i="1" smtClean="0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light</a:t>
                </a:r>
                <a:endParaRPr lang="hu-HU" sz="3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Classical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dynamics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Saturation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behaviour</a:t>
                </a:r>
                <a:endParaRPr lang="hu-HU" sz="3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Bifurcation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steady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solutions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𝑥</m:t>
                    </m:r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3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hu-HU" sz="32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32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3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=1</m:t>
                    </m:r>
                  </m:oMath>
                </a14:m>
                <a:endParaRPr lang="hu-HU" sz="3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Quantum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38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3200" baseline="45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21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2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2600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2600" dirty="0">
                          <a:solidFill>
                            <a:srgbClr val="583926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2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2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600" i="1" dirty="0">
                  <a:solidFill>
                    <a:srgbClr val="583926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:</a:t>
                </a:r>
                <a:endParaRPr lang="en-NZ" sz="3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blipFill rotWithShape="1">
                <a:blip r:embed="rId2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29000"/>
            <a:ext cx="2952328" cy="2975275"/>
          </a:xfrm>
          <a:prstGeom prst="rect">
            <a:avLst/>
          </a:prstGeom>
          <a:noFill/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509120"/>
            <a:ext cx="5328592" cy="2022812"/>
          </a:xfrm>
          <a:prstGeom prst="rect">
            <a:avLst/>
          </a:prstGeom>
          <a:ln w="38100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6" name="Téglalap 5"/>
          <p:cNvSpPr/>
          <p:nvPr/>
        </p:nvSpPr>
        <p:spPr>
          <a:xfrm>
            <a:off x="251520" y="6608385"/>
            <a:ext cx="8640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M. Collett, C.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Gardiner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</a:t>
            </a:r>
            <a:endParaRPr lang="en-US" sz="1200" b="1" dirty="0"/>
          </a:p>
        </p:txBody>
      </p:sp>
      <p:pic>
        <p:nvPicPr>
          <p:cNvPr id="8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77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85185E-6 L 0.43716 -0.3849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58" y="-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44126E-6 L 0.30712 -0.00047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4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Degenerate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Parametric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Amplifier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328592"/>
          </a:xfr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Output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below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threshold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vacuum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Note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vacuum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has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finite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number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photons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it</a:t>
            </a:r>
            <a:endParaRPr lang="en-NZ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squeezmovie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000" y="2313336"/>
            <a:ext cx="8280000" cy="4140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7" name="Téglalap 6"/>
          <p:cNvSpPr/>
          <p:nvPr/>
        </p:nvSpPr>
        <p:spPr>
          <a:xfrm>
            <a:off x="432000" y="2313336"/>
            <a:ext cx="4866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baseline="40000" dirty="0">
                <a:solidFill>
                  <a:srgbClr val="583926"/>
                </a:solidFill>
                <a:latin typeface="Centaur" panose="02030504050205020304" pitchFamily="18" charset="0"/>
              </a:rPr>
              <a:t>[1]</a:t>
            </a:r>
            <a:endParaRPr lang="en-US" sz="2000" dirty="0"/>
          </a:p>
        </p:txBody>
      </p:sp>
      <p:sp>
        <p:nvSpPr>
          <p:cNvPr id="8" name="Téglalap 7"/>
          <p:cNvSpPr/>
          <p:nvPr/>
        </p:nvSpPr>
        <p:spPr>
          <a:xfrm>
            <a:off x="251520" y="6608385"/>
            <a:ext cx="8640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Python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package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QUTIP</a:t>
            </a:r>
            <a:endParaRPr lang="en-US" sz="1200" b="1" dirty="0"/>
          </a:p>
        </p:txBody>
      </p:sp>
      <p:pic>
        <p:nvPicPr>
          <p:cNvPr id="10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églalap 4"/>
              <p:cNvSpPr/>
              <p:nvPr/>
            </p:nvSpPr>
            <p:spPr>
              <a:xfrm>
                <a:off x="864096" y="2708920"/>
                <a:ext cx="4572000" cy="5994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600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600" i="1" dirty="0">
                  <a:solidFill>
                    <a:srgbClr val="583926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5" name="Téglalap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96" y="2708920"/>
                <a:ext cx="4572000" cy="59945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03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3" grpId="0" uiExpand="1" build="p" animBg="1"/>
      <p:bldP spid="7" grpId="0"/>
      <p:bldP spid="8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Coherent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DPA</a:t>
            </a:r>
            <a:r>
              <a:rPr lang="hu-HU" sz="66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[1,2]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20" y="2636912"/>
            <a:ext cx="7791761" cy="3816424"/>
          </a:xfrm>
          <a:prstGeom prst="rect">
            <a:avLst/>
          </a:prstGeom>
          <a:ln w="38100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1" name="Tartalom helye 2"/>
          <p:cNvSpPr txBox="1">
            <a:spLocks/>
          </p:cNvSpPr>
          <p:nvPr/>
        </p:nvSpPr>
        <p:spPr>
          <a:xfrm>
            <a:off x="251520" y="1268760"/>
            <a:ext cx="8640960" cy="792088"/>
          </a:xfrm>
          <a:prstGeom prst="rect">
            <a:avLst/>
          </a:prstGeom>
          <a:noFill/>
          <a:effectLst/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Coherent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without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</a:t>
            </a:r>
            <a:endParaRPr lang="en-NZ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251520" y="4941168"/>
                <a:ext cx="8640960" cy="1656184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 fontScale="550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Experiment </a:t>
                </a: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theory</a:t>
                </a:r>
                <a:endParaRPr lang="en-NZ" sz="4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4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4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i="1" dirty="0" smtClean="0">
                        <a:solidFill>
                          <a:srgbClr val="583926"/>
                        </a:solidFill>
                        <a:latin typeface="Cambria Math"/>
                      </a:rPr>
                      <m:t>0.6</m:t>
                    </m:r>
                    <m:r>
                      <a:rPr lang="hu-HU" sz="4000" i="1" dirty="0" smtClean="0">
                        <a:solidFill>
                          <a:srgbClr val="583926"/>
                        </a:solidFill>
                        <a:latin typeface="Cambria Math"/>
                      </a:rPr>
                      <m:t>𝜅</m:t>
                    </m:r>
                  </m:oMath>
                </a14:m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realistic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setup</a:t>
                </a:r>
                <a:endParaRPr lang="hu-HU" sz="4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mirror</a:t>
                </a:r>
                <a:endParaRPr lang="hu-HU" sz="4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941168"/>
                <a:ext cx="8640960" cy="1656184"/>
              </a:xfrm>
              <a:prstGeom prst="rect">
                <a:avLst/>
              </a:prstGeom>
              <a:blipFill rotWithShape="1">
                <a:blip r:embed="rId3"/>
                <a:stretch>
                  <a:fillRect l="-705" t="-4428" b="-258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952836"/>
                <a:ext cx="4320480" cy="3060340"/>
              </a:xfrm>
              <a:noFill/>
              <a:effectLst/>
            </p:spPr>
            <p:txBody>
              <a:bodyPr>
                <a:normAutofit fontScale="625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Single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DPA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splitter</a:t>
                </a:r>
                <a:endParaRPr lang="hu-HU" sz="3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Undepleted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approximation</a:t>
                </a:r>
                <a:endParaRPr lang="hu-HU" sz="3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3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583926"/>
                    </a:solidFill>
                    <a:latin typeface="Cambria Math"/>
                    <a:ea typeface="Cambria Math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900">
                        <a:solidFill>
                          <a:srgbClr val="583926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9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9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sz="3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3500" dirty="0" smtClean="0">
                  <a:solidFill>
                    <a:srgbClr val="583926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952836"/>
                <a:ext cx="4320480" cy="3060340"/>
              </a:xfrm>
              <a:blipFill rotWithShape="1">
                <a:blip r:embed="rId4"/>
                <a:stretch>
                  <a:fillRect l="-1410" t="-239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églalap 8"/>
          <p:cNvSpPr/>
          <p:nvPr/>
        </p:nvSpPr>
        <p:spPr>
          <a:xfrm>
            <a:off x="251520" y="6608385"/>
            <a:ext cx="7026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J. E.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Gough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Wildfeuer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</a:t>
            </a:r>
            <a:endParaRPr lang="en-US" sz="1000" b="1" dirty="0"/>
          </a:p>
        </p:txBody>
      </p:sp>
      <p:pic>
        <p:nvPicPr>
          <p:cNvPr id="14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27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.2283 -0.1523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1" grpId="0" build="p"/>
      <p:bldP spid="8" grpId="0" uiExpand="1" build="p"/>
      <p:bldP spid="3" grpId="0" uiExpand="1" build="p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niki\AppData\Local\Microsoft\Windows\INetCache\IE\HEEOQ77Q\Pounamu_3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DPA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time-delayed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coherent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endParaRPr lang="en-NZ" sz="6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54183"/>
            <a:ext cx="8496944" cy="4383129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6" name="Téglalap 5"/>
          <p:cNvSpPr/>
          <p:nvPr/>
        </p:nvSpPr>
        <p:spPr>
          <a:xfrm>
            <a:off x="1763688" y="2206052"/>
            <a:ext cx="5719877" cy="28817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583926"/>
                        </a:solidFill>
                        <a:latin typeface="Cambria Math"/>
                      </a:rPr>
                      <m:t>𝜏</m:t>
                    </m:r>
                  </m:oMath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</m:oMath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583926"/>
                        </a:solidFill>
                        <a:latin typeface="Cambria Math"/>
                      </a:rPr>
                      <m:t>𝐿</m:t>
                    </m:r>
                    <m:r>
                      <a:rPr lang="hu-HU" sz="1900" b="0" i="1" smtClean="0">
                        <a:solidFill>
                          <a:srgbClr val="583926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Homodyne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detection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hase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field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rotating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frame</a:t>
                </a:r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583926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1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100">
                        <a:solidFill>
                          <a:srgbClr val="583926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1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1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1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 b="0" i="0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1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transcendental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  <a:blipFill rotWithShape="1">
                <a:blip r:embed="rId5"/>
                <a:stretch>
                  <a:fillRect l="-705" t="-915" b="-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Kép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166" y="2206052"/>
            <a:ext cx="2860399" cy="2882629"/>
          </a:xfrm>
          <a:prstGeom prst="rect">
            <a:avLst/>
          </a:prstGeom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04864"/>
            <a:ext cx="2859478" cy="2881703"/>
          </a:xfrm>
          <a:prstGeom prst="rect">
            <a:avLst/>
          </a:prstGeom>
          <a:noFill/>
          <a:ln w="28575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71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59112E-6 L 0.23628 -0.235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06" y="-1177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09158E-6 L 0.16875 0.26203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1309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6" grpId="0" animBg="1"/>
      <p:bldP spid="6" grpId="1" animBg="1"/>
      <p:bldP spid="1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lás">
  <a:themeElements>
    <a:clrScheme name="Turbulenci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Áramlás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Áramlá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5969</TotalTime>
  <Words>1982</Words>
  <Application>Microsoft Office PowerPoint</Application>
  <PresentationFormat>Diavetítés a képernyőre (4:3 oldalarány)</PresentationFormat>
  <Paragraphs>237</Paragraphs>
  <Slides>22</Slides>
  <Notes>1</Notes>
  <HiddenSlides>0</HiddenSlides>
  <MMClips>4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3" baseType="lpstr">
      <vt:lpstr>Áramlás</vt:lpstr>
      <vt:lpstr>Is delay always </vt:lpstr>
      <vt:lpstr>Outline</vt:lpstr>
      <vt:lpstr>Measurement precision</vt:lpstr>
      <vt:lpstr>Squeezed State</vt:lpstr>
      <vt:lpstr>Optical squeezing</vt:lpstr>
      <vt:lpstr>Degenerate Parametric Amplifier</vt:lpstr>
      <vt:lpstr>Degenerate Parametric Amplifier</vt:lpstr>
      <vt:lpstr>Coherent feedback with DPA[1,2]</vt:lpstr>
      <vt:lpstr>DPA with time-delayed coherent feedback</vt:lpstr>
      <vt:lpstr>Squeezing spectra for ϕ=π </vt:lpstr>
      <vt:lpstr>Squeezing for ϕ=π</vt:lpstr>
      <vt:lpstr>Squeezing spectra for ϕ=0 </vt:lpstr>
      <vt:lpstr>Squeezing for ϕ=0</vt:lpstr>
      <vt:lpstr>Effect of loss in the feedback loop</vt:lpstr>
      <vt:lpstr>PowerPoint bemutató</vt:lpstr>
      <vt:lpstr>Classical analysis[1]</vt:lpstr>
      <vt:lpstr>PowerPoint bemutató</vt:lpstr>
      <vt:lpstr>Thank you for your </vt:lpstr>
      <vt:lpstr>Tunability</vt:lpstr>
      <vt:lpstr>Effects of detuning</vt:lpstr>
      <vt:lpstr>Effects of a phase shift</vt:lpstr>
      <vt:lpstr>Frequency-dependent squeezing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265</cp:revision>
  <dcterms:created xsi:type="dcterms:W3CDTF">2016-02-22T19:45:39Z</dcterms:created>
  <dcterms:modified xsi:type="dcterms:W3CDTF">2016-05-31T21:23:58Z</dcterms:modified>
</cp:coreProperties>
</file>